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5"/>
  </p:notesMasterIdLst>
  <p:sldIdLst>
    <p:sldId id="257" r:id="rId2"/>
    <p:sldId id="258" r:id="rId3"/>
    <p:sldId id="283" r:id="rId4"/>
    <p:sldId id="266" r:id="rId5"/>
    <p:sldId id="264" r:id="rId6"/>
    <p:sldId id="284" r:id="rId7"/>
    <p:sldId id="285" r:id="rId8"/>
    <p:sldId id="286" r:id="rId9"/>
    <p:sldId id="289" r:id="rId10"/>
    <p:sldId id="288" r:id="rId11"/>
    <p:sldId id="287" r:id="rId12"/>
    <p:sldId id="273" r:id="rId13"/>
    <p:sldId id="29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EAE"/>
    <a:srgbClr val="FF0000"/>
    <a:srgbClr val="0070C0"/>
    <a:srgbClr val="663300"/>
    <a:srgbClr val="00B050"/>
    <a:srgbClr val="FFFFFF"/>
    <a:srgbClr val="19191A"/>
    <a:srgbClr val="666671"/>
    <a:srgbClr val="CCCC00"/>
    <a:srgbClr val="DA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9412" autoAdjust="0"/>
  </p:normalViewPr>
  <p:slideViewPr>
    <p:cSldViewPr snapToGrid="0">
      <p:cViewPr varScale="1">
        <p:scale>
          <a:sx n="102" d="100"/>
          <a:sy n="102" d="100"/>
        </p:scale>
        <p:origin x="9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D3398-9C44-4BA7-9778-C6772A9B64E5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A1222E-5C9F-43CE-93A6-DF99A0EE0E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278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NPC </a:t>
            </a:r>
            <a:r>
              <a:rPr lang="ko-KR" altLang="en-US" dirty="0"/>
              <a:t>내용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781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94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NPC</a:t>
            </a:r>
            <a:r>
              <a:rPr lang="ko-KR" altLang="en-US" dirty="0"/>
              <a:t>가 언제 뭘 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70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맨 위로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연구 목표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397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450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066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591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058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222E-5C9F-43CE-93A6-DF99A0EE0E8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638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221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24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326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648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537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466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477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46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500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844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539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9E19DC-21ED-4C5A-94CE-622B1227F077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893804-4F9D-4343-A827-D528F0CA8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29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21FDB490-D4D6-3591-911F-0AE9266274F6}"/>
              </a:ext>
            </a:extLst>
          </p:cNvPr>
          <p:cNvSpPr txBox="1"/>
          <p:nvPr/>
        </p:nvSpPr>
        <p:spPr>
          <a:xfrm>
            <a:off x="2644593" y="1950967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EDC6A4-E820-2A16-09B7-FEEC9DCF264D}"/>
              </a:ext>
            </a:extLst>
          </p:cNvPr>
          <p:cNvSpPr txBox="1"/>
          <p:nvPr/>
        </p:nvSpPr>
        <p:spPr>
          <a:xfrm>
            <a:off x="6742580" y="1950966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B7937B-BB6E-3F24-5852-B996CCA42AFD}"/>
              </a:ext>
            </a:extLst>
          </p:cNvPr>
          <p:cNvSpPr txBox="1"/>
          <p:nvPr/>
        </p:nvSpPr>
        <p:spPr>
          <a:xfrm>
            <a:off x="5376583" y="1950968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실</a:t>
            </a:r>
            <a:endParaRPr lang="en-US" altLang="ko-KR" sz="8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9F7BA4-670A-C346-6D05-5842F7D0CD16}"/>
              </a:ext>
            </a:extLst>
          </p:cNvPr>
          <p:cNvSpPr txBox="1"/>
          <p:nvPr/>
        </p:nvSpPr>
        <p:spPr>
          <a:xfrm>
            <a:off x="4010588" y="1950967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구</a:t>
            </a:r>
            <a:endParaRPr lang="en-US" altLang="ko-KR" sz="8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9F6B28-BE92-F582-B1D6-A841D978DC46}"/>
              </a:ext>
            </a:extLst>
          </p:cNvPr>
          <p:cNvSpPr txBox="1"/>
          <p:nvPr/>
        </p:nvSpPr>
        <p:spPr>
          <a:xfrm>
            <a:off x="8108573" y="1950966"/>
            <a:ext cx="7194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기</a:t>
            </a:r>
            <a:endParaRPr lang="en-US" altLang="ko-KR" sz="8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E2D5A3-F249-A99A-BCA4-026AA2758493}"/>
              </a:ext>
            </a:extLst>
          </p:cNvPr>
          <p:cNvSpPr txBox="1"/>
          <p:nvPr/>
        </p:nvSpPr>
        <p:spPr>
          <a:xfrm>
            <a:off x="2975121" y="3703563"/>
            <a:ext cx="603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Kite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DA4A23-52FA-75EC-3C28-03E1CE8F115E}"/>
              </a:ext>
            </a:extLst>
          </p:cNvPr>
          <p:cNvSpPr txBox="1"/>
          <p:nvPr/>
        </p:nvSpPr>
        <p:spPr>
          <a:xfrm>
            <a:off x="4197845" y="3703563"/>
            <a:ext cx="87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Sphere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1F45118-361C-3AD1-3B1D-AE2615187935}"/>
              </a:ext>
            </a:extLst>
          </p:cNvPr>
          <p:cNvSpPr txBox="1"/>
          <p:nvPr/>
        </p:nvSpPr>
        <p:spPr>
          <a:xfrm>
            <a:off x="7087167" y="3703563"/>
            <a:ext cx="57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Fur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3BEA754-D051-B66C-AF3E-F05B9C078514}"/>
              </a:ext>
            </a:extLst>
          </p:cNvPr>
          <p:cNvSpPr txBox="1"/>
          <p:nvPr/>
        </p:nvSpPr>
        <p:spPr>
          <a:xfrm>
            <a:off x="5693770" y="3703563"/>
            <a:ext cx="62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Line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E349711-3EDE-B568-ACB3-F72A96A44A6E}"/>
              </a:ext>
            </a:extLst>
          </p:cNvPr>
          <p:cNvSpPr txBox="1"/>
          <p:nvPr/>
        </p:nvSpPr>
        <p:spPr>
          <a:xfrm>
            <a:off x="8372590" y="3703563"/>
            <a:ext cx="62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alpha val="70000"/>
                  </a:schemeClr>
                </a:solidFill>
              </a:rPr>
              <a:t>Soul</a:t>
            </a:r>
            <a:endParaRPr lang="ko-KR" alt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126429-BB6C-2153-C4E2-892F99B1421C}"/>
              </a:ext>
            </a:extLst>
          </p:cNvPr>
          <p:cNvSpPr txBox="1"/>
          <p:nvPr/>
        </p:nvSpPr>
        <p:spPr>
          <a:xfrm>
            <a:off x="4261554" y="5158409"/>
            <a:ext cx="366889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2018182015      </a:t>
            </a:r>
            <a:r>
              <a:rPr lang="ko-KR" altLang="en-US" sz="2500" dirty="0"/>
              <a:t>손정원</a:t>
            </a:r>
            <a:endParaRPr lang="en-US" altLang="ko-KR" sz="2500" dirty="0"/>
          </a:p>
          <a:p>
            <a:r>
              <a:rPr lang="en-US" altLang="ko-KR" sz="2500" dirty="0"/>
              <a:t>2018182026      </a:t>
            </a:r>
            <a:r>
              <a:rPr lang="ko-KR" altLang="en-US" sz="2500" dirty="0" err="1"/>
              <a:t>이승학</a:t>
            </a:r>
            <a:endParaRPr lang="en-US" altLang="ko-KR" sz="2500" dirty="0"/>
          </a:p>
          <a:p>
            <a:r>
              <a:rPr lang="en-US" altLang="ko-KR" sz="2500" dirty="0"/>
              <a:t>2018182028      </a:t>
            </a:r>
            <a:r>
              <a:rPr lang="ko-KR" altLang="en-US" sz="2500" dirty="0"/>
              <a:t>이윤기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D034EE-32FB-30FE-B53B-751F864990D2}"/>
              </a:ext>
            </a:extLst>
          </p:cNvPr>
          <p:cNvSpPr txBox="1"/>
          <p:nvPr/>
        </p:nvSpPr>
        <p:spPr>
          <a:xfrm>
            <a:off x="274326" y="6035572"/>
            <a:ext cx="409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지도교수</a:t>
            </a:r>
            <a:r>
              <a:rPr lang="en-US" altLang="ko-KR" dirty="0"/>
              <a:t>: </a:t>
            </a:r>
            <a:r>
              <a:rPr lang="ko-KR" altLang="en-US" dirty="0" err="1"/>
              <a:t>오황석</a:t>
            </a:r>
            <a:r>
              <a:rPr lang="ko-KR" altLang="en-US" dirty="0"/>
              <a:t> 교수님</a:t>
            </a:r>
          </a:p>
        </p:txBody>
      </p:sp>
    </p:spTree>
    <p:extLst>
      <p:ext uri="{BB962C8B-B14F-4D97-AF65-F5344CB8AC3E}">
        <p14:creationId xmlns:p14="http://schemas.microsoft.com/office/powerpoint/2010/main" val="3729987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D9E57-315B-A024-A3EB-65DA34D2F93C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5. </a:t>
            </a:r>
            <a:r>
              <a:rPr lang="ko-KR" altLang="en-US" sz="2000" b="1" dirty="0">
                <a:latin typeface="+mj-ea"/>
                <a:ea typeface="+mj-ea"/>
              </a:rPr>
              <a:t>개발 내용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서버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33192CC-2ABD-9F19-F5A9-A0D9C9F73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1526"/>
            <a:ext cx="5992238" cy="35149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315898-FC5E-BD11-3D2E-87CC1AB2BD85}"/>
              </a:ext>
            </a:extLst>
          </p:cNvPr>
          <p:cNvSpPr txBox="1"/>
          <p:nvPr/>
        </p:nvSpPr>
        <p:spPr>
          <a:xfrm>
            <a:off x="369652" y="5504459"/>
            <a:ext cx="2383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IOCP </a:t>
            </a:r>
            <a:r>
              <a:rPr lang="ko-KR" altLang="en-US" dirty="0"/>
              <a:t>서버 로직 구성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A6F071-A8B5-3F2D-3866-FC07BB0F639C}"/>
              </a:ext>
            </a:extLst>
          </p:cNvPr>
          <p:cNvSpPr txBox="1"/>
          <p:nvPr/>
        </p:nvSpPr>
        <p:spPr>
          <a:xfrm>
            <a:off x="3223099" y="5476054"/>
            <a:ext cx="2769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A*</a:t>
            </a:r>
            <a:r>
              <a:rPr lang="ko-KR" altLang="en-US" dirty="0"/>
              <a:t>를 이용한 </a:t>
            </a:r>
            <a:r>
              <a:rPr lang="en-US" altLang="ko-KR" dirty="0"/>
              <a:t>NPC </a:t>
            </a:r>
            <a:r>
              <a:rPr lang="ko-KR" altLang="en-US" dirty="0" err="1"/>
              <a:t>길찾기</a:t>
            </a:r>
            <a:endParaRPr lang="en-US" altLang="ko-KR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01EE26A-1B04-F002-6ED0-CAF51E72B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763" y="1660821"/>
            <a:ext cx="5992237" cy="351494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E36D0A1-2530-2372-BB42-E9F9CF23C37C}"/>
              </a:ext>
            </a:extLst>
          </p:cNvPr>
          <p:cNvSpPr txBox="1"/>
          <p:nvPr/>
        </p:nvSpPr>
        <p:spPr>
          <a:xfrm>
            <a:off x="7723763" y="5504459"/>
            <a:ext cx="262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OBB</a:t>
            </a:r>
            <a:r>
              <a:rPr lang="ko-KR" altLang="en-US" dirty="0"/>
              <a:t>를 이용한 충돌처리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8628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6A279A-F7CA-AB38-593B-BFF0229A82D6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6. </a:t>
            </a:r>
            <a:r>
              <a:rPr lang="ko-KR" altLang="en-US" sz="2000" b="1" dirty="0">
                <a:latin typeface="+mj-ea"/>
                <a:ea typeface="+mj-ea"/>
              </a:rPr>
              <a:t>문제점 및 보완책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E6D6A29-51DE-2D20-F6A7-0B54E6BD8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8822378"/>
              </p:ext>
            </p:extLst>
          </p:nvPr>
        </p:nvGraphicFramePr>
        <p:xfrm>
          <a:off x="594709" y="2148840"/>
          <a:ext cx="10990934" cy="310896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5495467">
                  <a:extLst>
                    <a:ext uri="{9D8B030D-6E8A-4147-A177-3AD203B41FA5}">
                      <a16:colId xmlns:a16="http://schemas.microsoft.com/office/drawing/2014/main" val="1511171034"/>
                    </a:ext>
                  </a:extLst>
                </a:gridCol>
                <a:gridCol w="5495467">
                  <a:extLst>
                    <a:ext uri="{9D8B030D-6E8A-4147-A177-3AD203B41FA5}">
                      <a16:colId xmlns:a16="http://schemas.microsoft.com/office/drawing/2014/main" val="1065826626"/>
                    </a:ext>
                  </a:extLst>
                </a:gridCol>
              </a:tblGrid>
              <a:tr h="29887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NPC</a:t>
                      </a:r>
                      <a:r>
                        <a:rPr lang="ko-KR" altLang="en-US" dirty="0"/>
                        <a:t> 이동 </a:t>
                      </a:r>
                      <a:r>
                        <a:rPr lang="en-US" altLang="ko-KR" dirty="0"/>
                        <a:t>A* </a:t>
                      </a:r>
                      <a:r>
                        <a:rPr lang="ko-KR" altLang="en-US" dirty="0"/>
                        <a:t>알고리즘</a:t>
                      </a:r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- </a:t>
                      </a:r>
                      <a:r>
                        <a:rPr lang="ko-KR" altLang="en-US" dirty="0"/>
                        <a:t>문제점 </a:t>
                      </a:r>
                      <a:r>
                        <a:rPr lang="en-US" altLang="ko-KR" dirty="0"/>
                        <a:t>-</a:t>
                      </a:r>
                    </a:p>
                    <a:p>
                      <a:pPr latinLnBrk="1"/>
                      <a:r>
                        <a:rPr lang="en-US" altLang="ko-KR" dirty="0"/>
                        <a:t>A* </a:t>
                      </a:r>
                      <a:r>
                        <a:rPr lang="ko-KR" altLang="en-US" dirty="0"/>
                        <a:t>알고리즘만을 사용하여 이동할 때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latinLnBrk="1"/>
                      <a:r>
                        <a:rPr lang="ko-KR" altLang="en-US" dirty="0"/>
                        <a:t>가장 가까운 시작 노드로 이동해야 하는 어색함 발생</a:t>
                      </a:r>
                      <a:r>
                        <a:rPr lang="en-US" altLang="ko-KR" dirty="0"/>
                        <a:t>.</a:t>
                      </a:r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-</a:t>
                      </a:r>
                      <a:r>
                        <a:rPr lang="ko-KR" altLang="en-US" dirty="0"/>
                        <a:t>보완책</a:t>
                      </a:r>
                      <a:r>
                        <a:rPr lang="en-US" altLang="ko-KR" dirty="0"/>
                        <a:t>-</a:t>
                      </a:r>
                    </a:p>
                    <a:p>
                      <a:pPr latinLnBrk="1"/>
                      <a:r>
                        <a:rPr lang="en-US" altLang="ko-KR" dirty="0"/>
                        <a:t>A*</a:t>
                      </a:r>
                      <a:r>
                        <a:rPr lang="ko-KR" altLang="en-US" dirty="0"/>
                        <a:t>와 추가적으로 </a:t>
                      </a:r>
                      <a:r>
                        <a:rPr lang="ko-KR" altLang="en-US" dirty="0" err="1"/>
                        <a:t>네비메쉬를</a:t>
                      </a:r>
                      <a:r>
                        <a:rPr lang="ko-KR" altLang="en-US" dirty="0"/>
                        <a:t> 이용하여 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자연스러운 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미흡한 비주얼 요소</a:t>
                      </a:r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- </a:t>
                      </a:r>
                      <a:r>
                        <a:rPr lang="ko-KR" altLang="en-US" dirty="0"/>
                        <a:t>문제점 </a:t>
                      </a:r>
                      <a:r>
                        <a:rPr lang="en-US" altLang="ko-KR" dirty="0"/>
                        <a:t>-</a:t>
                      </a:r>
                    </a:p>
                    <a:p>
                      <a:pPr algn="l" latinLnBrk="1"/>
                      <a:r>
                        <a:rPr lang="ko-KR" altLang="en-US" dirty="0"/>
                        <a:t>활동하는 공간이 실내이기에 정적인 배경</a:t>
                      </a:r>
                      <a:r>
                        <a:rPr lang="en-US" altLang="ko-KR" dirty="0"/>
                        <a:t>. </a:t>
                      </a:r>
                    </a:p>
                    <a:p>
                      <a:pPr algn="l" latinLnBrk="1"/>
                      <a:endParaRPr lang="en-US" altLang="ko-KR" dirty="0"/>
                    </a:p>
                    <a:p>
                      <a:pPr algn="l" latinLnBrk="1"/>
                      <a:endParaRPr lang="en-US" altLang="ko-KR" dirty="0"/>
                    </a:p>
                    <a:p>
                      <a:pPr algn="l" latinLnBrk="1"/>
                      <a:endParaRPr lang="en-US" altLang="ko-KR" dirty="0"/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-</a:t>
                      </a:r>
                      <a:r>
                        <a:rPr lang="ko-KR" altLang="en-US" dirty="0"/>
                        <a:t>보완책</a:t>
                      </a:r>
                      <a:r>
                        <a:rPr lang="en-US" altLang="ko-KR" dirty="0"/>
                        <a:t>-</a:t>
                      </a:r>
                    </a:p>
                    <a:p>
                      <a:pPr algn="l" latinLnBrk="1"/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오브젝트 및 조명 추가 배치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986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535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0BA7EC-FF63-3E2C-1726-C84D334675C5}"/>
              </a:ext>
            </a:extLst>
          </p:cNvPr>
          <p:cNvSpPr txBox="1"/>
          <p:nvPr/>
        </p:nvSpPr>
        <p:spPr>
          <a:xfrm>
            <a:off x="594709" y="427838"/>
            <a:ext cx="380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7.</a:t>
            </a:r>
            <a:r>
              <a:rPr lang="ko-KR" altLang="en-US" sz="2000" b="1" dirty="0">
                <a:latin typeface="+mj-ea"/>
                <a:ea typeface="+mj-ea"/>
              </a:rPr>
              <a:t> 향후 개발 일정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3E5E4AD-464D-E088-E46F-B817C9FB8D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932997"/>
              </p:ext>
            </p:extLst>
          </p:nvPr>
        </p:nvGraphicFramePr>
        <p:xfrm>
          <a:off x="1579095" y="1659901"/>
          <a:ext cx="9033810" cy="38429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6762">
                  <a:extLst>
                    <a:ext uri="{9D8B030D-6E8A-4147-A177-3AD203B41FA5}">
                      <a16:colId xmlns:a16="http://schemas.microsoft.com/office/drawing/2014/main" val="2832459059"/>
                    </a:ext>
                  </a:extLst>
                </a:gridCol>
                <a:gridCol w="1806762">
                  <a:extLst>
                    <a:ext uri="{9D8B030D-6E8A-4147-A177-3AD203B41FA5}">
                      <a16:colId xmlns:a16="http://schemas.microsoft.com/office/drawing/2014/main" val="323040897"/>
                    </a:ext>
                  </a:extLst>
                </a:gridCol>
                <a:gridCol w="903381">
                  <a:extLst>
                    <a:ext uri="{9D8B030D-6E8A-4147-A177-3AD203B41FA5}">
                      <a16:colId xmlns:a16="http://schemas.microsoft.com/office/drawing/2014/main" val="504680431"/>
                    </a:ext>
                  </a:extLst>
                </a:gridCol>
                <a:gridCol w="903381">
                  <a:extLst>
                    <a:ext uri="{9D8B030D-6E8A-4147-A177-3AD203B41FA5}">
                      <a16:colId xmlns:a16="http://schemas.microsoft.com/office/drawing/2014/main" val="2170506469"/>
                    </a:ext>
                  </a:extLst>
                </a:gridCol>
                <a:gridCol w="1806762">
                  <a:extLst>
                    <a:ext uri="{9D8B030D-6E8A-4147-A177-3AD203B41FA5}">
                      <a16:colId xmlns:a16="http://schemas.microsoft.com/office/drawing/2014/main" val="2336059305"/>
                    </a:ext>
                  </a:extLst>
                </a:gridCol>
                <a:gridCol w="1806762">
                  <a:extLst>
                    <a:ext uri="{9D8B030D-6E8A-4147-A177-3AD203B41FA5}">
                      <a16:colId xmlns:a16="http://schemas.microsoft.com/office/drawing/2014/main" val="1988114965"/>
                    </a:ext>
                  </a:extLst>
                </a:gridCol>
              </a:tblGrid>
              <a:tr h="3451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910270"/>
                  </a:ext>
                </a:extLst>
              </a:tr>
              <a:tr h="488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리소스 수집 및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7836516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상호작용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758416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미니게임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1414904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056787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컷씬</a:t>
                      </a:r>
                      <a:r>
                        <a:rPr lang="ko-KR" altLang="en-US" sz="1400" dirty="0"/>
                        <a:t> 제작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333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후처리 </a:t>
                      </a:r>
                      <a:r>
                        <a:rPr lang="ko-KR" altLang="en-US" sz="1400" dirty="0" err="1"/>
                        <a:t>쉐이더</a:t>
                      </a:r>
                      <a:endParaRPr lang="en-US" altLang="ko-KR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highlight>
                          <a:srgbClr val="FF00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729208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493629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UI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229494"/>
                  </a:ext>
                </a:extLst>
              </a:tr>
              <a:tr h="287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대기실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822992"/>
                  </a:ext>
                </a:extLst>
              </a:tr>
              <a:tr h="488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 및 버그 수정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093715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465BBB8-3772-AF25-F1E7-4FEE0B6118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288249"/>
              </p:ext>
            </p:extLst>
          </p:nvPr>
        </p:nvGraphicFramePr>
        <p:xfrm>
          <a:off x="8263255" y="427838"/>
          <a:ext cx="347956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9892">
                  <a:extLst>
                    <a:ext uri="{9D8B030D-6E8A-4147-A177-3AD203B41FA5}">
                      <a16:colId xmlns:a16="http://schemas.microsoft.com/office/drawing/2014/main" val="335329766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411295835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3993296844"/>
                    </a:ext>
                  </a:extLst>
                </a:gridCol>
                <a:gridCol w="869892">
                  <a:extLst>
                    <a:ext uri="{9D8B030D-6E8A-4147-A177-3AD203B41FA5}">
                      <a16:colId xmlns:a16="http://schemas.microsoft.com/office/drawing/2014/main" val="26170565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공통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6477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632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E32D2E-0CAD-02F1-1E1E-95ECFED4F090}"/>
              </a:ext>
            </a:extLst>
          </p:cNvPr>
          <p:cNvSpPr txBox="1"/>
          <p:nvPr/>
        </p:nvSpPr>
        <p:spPr>
          <a:xfrm>
            <a:off x="3164593" y="3075057"/>
            <a:ext cx="58628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latin typeface="+mj-ea"/>
                <a:ea typeface="+mj-ea"/>
              </a:rPr>
              <a:t>8.</a:t>
            </a:r>
            <a:r>
              <a:rPr lang="ko-KR" altLang="en-US" sz="4000" b="1" dirty="0">
                <a:latin typeface="+mj-ea"/>
                <a:ea typeface="+mj-ea"/>
              </a:rPr>
              <a:t> 시연</a:t>
            </a:r>
            <a:endParaRPr lang="en-US" altLang="ko-KR" sz="4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8641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4F3B1A1-5521-9160-CC14-BAA46509C248}"/>
              </a:ext>
            </a:extLst>
          </p:cNvPr>
          <p:cNvCxnSpPr>
            <a:cxnSpLocks/>
          </p:cNvCxnSpPr>
          <p:nvPr/>
        </p:nvCxnSpPr>
        <p:spPr>
          <a:xfrm>
            <a:off x="6005689" y="1175657"/>
            <a:ext cx="0" cy="47788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8A3E1AF-59D3-2A01-D065-5C0EAA442578}"/>
              </a:ext>
            </a:extLst>
          </p:cNvPr>
          <p:cNvSpPr txBox="1"/>
          <p:nvPr/>
        </p:nvSpPr>
        <p:spPr>
          <a:xfrm>
            <a:off x="1691037" y="1608992"/>
            <a:ext cx="428111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500" dirty="0"/>
              <a:t>개요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r>
              <a:rPr lang="ko-KR" altLang="en-US" sz="2500" dirty="0"/>
              <a:t>게임 조작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r>
              <a:rPr lang="ko-KR" altLang="en-US" sz="2500" dirty="0"/>
              <a:t>기술요소와 중점연구 분야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sz="2500" dirty="0"/>
          </a:p>
          <a:p>
            <a:pPr marL="342900" indent="-342900">
              <a:buAutoNum type="arabicPeriod"/>
            </a:pPr>
            <a:r>
              <a:rPr lang="ko-KR" altLang="en-US" sz="2500" dirty="0"/>
              <a:t>구성원 역할 분담</a:t>
            </a:r>
            <a:endParaRPr lang="en-US" altLang="ko-KR" sz="2500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EC14EE-ADF9-1D83-8462-010A2C05FEE2}"/>
              </a:ext>
            </a:extLst>
          </p:cNvPr>
          <p:cNvSpPr txBox="1"/>
          <p:nvPr/>
        </p:nvSpPr>
        <p:spPr>
          <a:xfrm>
            <a:off x="6878275" y="1608992"/>
            <a:ext cx="4905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 startAt="5"/>
            </a:pPr>
            <a:r>
              <a:rPr lang="ko-KR" altLang="en-US" sz="2500" dirty="0"/>
              <a:t>개발 내용</a:t>
            </a:r>
            <a:endParaRPr lang="en-US" altLang="ko-KR" sz="2500" dirty="0"/>
          </a:p>
          <a:p>
            <a:pPr marL="342900" indent="-342900">
              <a:buFontTx/>
              <a:buAutoNum type="arabicPeriod" startAt="5"/>
            </a:pPr>
            <a:endParaRPr lang="en-US" altLang="ko-KR" sz="2500" dirty="0"/>
          </a:p>
          <a:p>
            <a:pPr marL="342900" indent="-342900">
              <a:buFontTx/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r>
              <a:rPr lang="ko-KR" altLang="en-US" sz="2500" dirty="0"/>
              <a:t>문제점 및 보완책</a:t>
            </a: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r>
              <a:rPr lang="ko-KR" altLang="en-US" sz="2500" dirty="0"/>
              <a:t>향후 개발 일정</a:t>
            </a: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endParaRPr lang="en-US" altLang="ko-KR" sz="2500" dirty="0"/>
          </a:p>
          <a:p>
            <a:pPr marL="342900" indent="-342900">
              <a:buAutoNum type="arabicPeriod" startAt="5"/>
            </a:pPr>
            <a:r>
              <a:rPr lang="ko-KR" altLang="en-US" sz="2500" dirty="0"/>
              <a:t>데모 시연</a:t>
            </a:r>
            <a:endParaRPr lang="en-US" altLang="ko-KR" sz="2500" dirty="0"/>
          </a:p>
        </p:txBody>
      </p:sp>
    </p:spTree>
    <p:extLst>
      <p:ext uri="{BB962C8B-B14F-4D97-AF65-F5344CB8AC3E}">
        <p14:creationId xmlns:p14="http://schemas.microsoft.com/office/powerpoint/2010/main" val="51039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59259E-6 L 0.40026 2.59259E-6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8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026 2.59259E-6 L -0.37409 2.59259E-6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724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4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4417FD-7B23-0116-B5B9-AAAE8E040BB7}"/>
              </a:ext>
            </a:extLst>
          </p:cNvPr>
          <p:cNvSpPr txBox="1"/>
          <p:nvPr/>
        </p:nvSpPr>
        <p:spPr>
          <a:xfrm>
            <a:off x="913795" y="1732449"/>
            <a:ext cx="3078749" cy="4058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altLang="ko-KR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2</a:t>
            </a:r>
            <a:r>
              <a:rPr lang="ko-KR" alt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인 협동</a:t>
            </a: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altLang="ko-KR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PC </a:t>
            </a:r>
            <a:r>
              <a:rPr lang="ko-KR" alt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탈출 게임</a:t>
            </a: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altLang="ko-KR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5</a:t>
            </a:r>
            <a:r>
              <a:rPr lang="ko-KR" alt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개의 연구실을 열고</a:t>
            </a: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ko-KR" alt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최종 금고를 열어 탈출하자</a:t>
            </a:r>
            <a:endParaRPr lang="en-US" altLang="ko-KR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altLang="ko-KR" sz="1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0D39760-EA20-EA1B-5207-61A0ABF7B2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906" r="1452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29423C-7411-7BD5-7381-050757DFAC09}"/>
              </a:ext>
            </a:extLst>
          </p:cNvPr>
          <p:cNvSpPr txBox="1"/>
          <p:nvPr/>
        </p:nvSpPr>
        <p:spPr>
          <a:xfrm>
            <a:off x="594709" y="427838"/>
            <a:ext cx="25278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1. </a:t>
            </a:r>
            <a:r>
              <a:rPr lang="ko-KR" altLang="en-US" sz="2000" b="1" dirty="0">
                <a:latin typeface="+mj-ea"/>
                <a:ea typeface="+mj-ea"/>
              </a:rPr>
              <a:t>개요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게임 소개</a:t>
            </a:r>
            <a:endParaRPr lang="en-US" altLang="ko-KR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3167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29ADC3-591D-6C09-FBF9-BB706DE57D1D}"/>
              </a:ext>
            </a:extLst>
          </p:cNvPr>
          <p:cNvSpPr txBox="1"/>
          <p:nvPr/>
        </p:nvSpPr>
        <p:spPr>
          <a:xfrm>
            <a:off x="594709" y="427838"/>
            <a:ext cx="2517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1. </a:t>
            </a:r>
            <a:r>
              <a:rPr lang="ko-KR" altLang="en-US" sz="2000" b="1" dirty="0">
                <a:latin typeface="+mj-ea"/>
                <a:ea typeface="+mj-ea"/>
              </a:rPr>
              <a:t>개요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게임 방법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4BE824B-F14C-0672-1D75-580F2A87B59D}"/>
              </a:ext>
            </a:extLst>
          </p:cNvPr>
          <p:cNvSpPr/>
          <p:nvPr/>
        </p:nvSpPr>
        <p:spPr>
          <a:xfrm>
            <a:off x="7091474" y="97120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시작 아이템 선택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FE01-3536-03CB-4295-3DC9732009B6}"/>
              </a:ext>
            </a:extLst>
          </p:cNvPr>
          <p:cNvSpPr/>
          <p:nvPr/>
        </p:nvSpPr>
        <p:spPr>
          <a:xfrm>
            <a:off x="7091474" y="2021997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낮 시간</a:t>
            </a:r>
            <a:endParaRPr lang="en-US" altLang="ko-KR" dirty="0"/>
          </a:p>
          <a:p>
            <a:pPr algn="ctr"/>
            <a:r>
              <a:rPr lang="ko-KR" altLang="en-US" dirty="0"/>
              <a:t>정찰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58F987-530B-B951-3267-089448F7EEA3}"/>
              </a:ext>
            </a:extLst>
          </p:cNvPr>
          <p:cNvSpPr/>
          <p:nvPr/>
        </p:nvSpPr>
        <p:spPr>
          <a:xfrm>
            <a:off x="7091474" y="3072794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밤 시간</a:t>
            </a:r>
            <a:endParaRPr lang="en-US" altLang="ko-KR" dirty="0"/>
          </a:p>
          <a:p>
            <a:pPr algn="ctr"/>
            <a:r>
              <a:rPr lang="ko-KR" altLang="en-US" dirty="0"/>
              <a:t>작전 시작</a:t>
            </a: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37E4B6A6-D10D-D14D-C004-D20BDCB9C487}"/>
              </a:ext>
            </a:extLst>
          </p:cNvPr>
          <p:cNvSpPr/>
          <p:nvPr/>
        </p:nvSpPr>
        <p:spPr>
          <a:xfrm>
            <a:off x="7091473" y="4123591"/>
            <a:ext cx="1952625" cy="876300"/>
          </a:xfrm>
          <a:prstGeom prst="diamond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클리어 조건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AA0B57-7267-9F29-C969-4C74C916D414}"/>
              </a:ext>
            </a:extLst>
          </p:cNvPr>
          <p:cNvSpPr txBox="1"/>
          <p:nvPr/>
        </p:nvSpPr>
        <p:spPr>
          <a:xfrm>
            <a:off x="9108905" y="4996859"/>
            <a:ext cx="30830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클리어 조건</a:t>
            </a:r>
            <a:r>
              <a:rPr lang="en-US" altLang="ko-KR" dirty="0"/>
              <a:t>:</a:t>
            </a:r>
          </a:p>
          <a:p>
            <a:r>
              <a:rPr lang="ko-KR" altLang="en-US" dirty="0"/>
              <a:t>경비원에게 체포되지 않으며 최종 금고를 열고</a:t>
            </a:r>
            <a:endParaRPr lang="en-US" altLang="ko-KR" dirty="0"/>
          </a:p>
          <a:p>
            <a:r>
              <a:rPr lang="ko-KR" altLang="en-US" dirty="0"/>
              <a:t>탈출에 성공하였는가</a:t>
            </a:r>
            <a:r>
              <a:rPr lang="en-US" altLang="ko-KR" dirty="0"/>
              <a:t>?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984C72D-F916-5EB7-A630-DCBFC0160334}"/>
              </a:ext>
            </a:extLst>
          </p:cNvPr>
          <p:cNvSpPr/>
          <p:nvPr/>
        </p:nvSpPr>
        <p:spPr>
          <a:xfrm>
            <a:off x="9603265" y="2547395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체포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D4046C8-179E-220F-0015-F9B329612C3B}"/>
              </a:ext>
            </a:extLst>
          </p:cNvPr>
          <p:cNvSpPr/>
          <p:nvPr/>
        </p:nvSpPr>
        <p:spPr>
          <a:xfrm>
            <a:off x="7091473" y="5174388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엔딩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098C124-E71C-9A30-C181-61D33C8849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8067787" y="1847500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A3A122D-5E3D-1489-7257-B1020D661C52}"/>
              </a:ext>
            </a:extLst>
          </p:cNvPr>
          <p:cNvCxnSpPr/>
          <p:nvPr/>
        </p:nvCxnSpPr>
        <p:spPr>
          <a:xfrm>
            <a:off x="8077464" y="2898297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15069C5-BCF0-EACF-F07A-3243F6602815}"/>
              </a:ext>
            </a:extLst>
          </p:cNvPr>
          <p:cNvCxnSpPr/>
          <p:nvPr/>
        </p:nvCxnSpPr>
        <p:spPr>
          <a:xfrm>
            <a:off x="8067785" y="3949094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7744CE5-4180-7B4F-B70F-F06995A8F922}"/>
              </a:ext>
            </a:extLst>
          </p:cNvPr>
          <p:cNvCxnSpPr/>
          <p:nvPr/>
        </p:nvCxnSpPr>
        <p:spPr>
          <a:xfrm>
            <a:off x="8077618" y="4996859"/>
            <a:ext cx="0" cy="174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C408BEC5-BD12-BF68-C144-B0C1E0EF1D48}"/>
              </a:ext>
            </a:extLst>
          </p:cNvPr>
          <p:cNvCxnSpPr>
            <a:stCxn id="9" idx="3"/>
            <a:endCxn id="13" idx="2"/>
          </p:cNvCxnSpPr>
          <p:nvPr/>
        </p:nvCxnSpPr>
        <p:spPr>
          <a:xfrm flipV="1">
            <a:off x="9044098" y="3423695"/>
            <a:ext cx="1535480" cy="113804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8B90BFC3-0523-8988-45F3-A99417F0E137}"/>
              </a:ext>
            </a:extLst>
          </p:cNvPr>
          <p:cNvCxnSpPr>
            <a:stCxn id="13" idx="0"/>
            <a:endCxn id="5" idx="3"/>
          </p:cNvCxnSpPr>
          <p:nvPr/>
        </p:nvCxnSpPr>
        <p:spPr>
          <a:xfrm rot="16200000" flipV="1">
            <a:off x="9242817" y="1210633"/>
            <a:ext cx="1138045" cy="153547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53F52E5F-4766-7CFD-5833-06620A4279DE}"/>
              </a:ext>
            </a:extLst>
          </p:cNvPr>
          <p:cNvSpPr/>
          <p:nvPr/>
        </p:nvSpPr>
        <p:spPr>
          <a:xfrm>
            <a:off x="2136255" y="97120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메인 화면</a:t>
            </a: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E025A83E-38C5-617C-3F61-5820E0E0A3C9}"/>
              </a:ext>
            </a:extLst>
          </p:cNvPr>
          <p:cNvSpPr/>
          <p:nvPr/>
        </p:nvSpPr>
        <p:spPr>
          <a:xfrm>
            <a:off x="2136254" y="2116275"/>
            <a:ext cx="1952625" cy="876300"/>
          </a:xfrm>
          <a:prstGeom prst="diamond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역할 선택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DD796E-9871-BF90-3407-8F4D92FC2993}"/>
              </a:ext>
            </a:extLst>
          </p:cNvPr>
          <p:cNvSpPr/>
          <p:nvPr/>
        </p:nvSpPr>
        <p:spPr>
          <a:xfrm>
            <a:off x="3523643" y="4496845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생성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FEE781E-285E-E303-AAFA-B73557D1826D}"/>
              </a:ext>
            </a:extLst>
          </p:cNvPr>
          <p:cNvSpPr/>
          <p:nvPr/>
        </p:nvSpPr>
        <p:spPr>
          <a:xfrm>
            <a:off x="773028" y="330656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행동자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B88CA2-5DC0-74E2-5417-10B33EE588FD}"/>
              </a:ext>
            </a:extLst>
          </p:cNvPr>
          <p:cNvSpPr/>
          <p:nvPr/>
        </p:nvSpPr>
        <p:spPr>
          <a:xfrm>
            <a:off x="3523643" y="330656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지시자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5DFFCAC-948C-48C7-3AE2-F6850E547BF7}"/>
              </a:ext>
            </a:extLst>
          </p:cNvPr>
          <p:cNvSpPr/>
          <p:nvPr/>
        </p:nvSpPr>
        <p:spPr>
          <a:xfrm>
            <a:off x="3523642" y="5687130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로비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101794-5147-00F7-8434-EC0284DCFCEB}"/>
              </a:ext>
            </a:extLst>
          </p:cNvPr>
          <p:cNvSpPr/>
          <p:nvPr/>
        </p:nvSpPr>
        <p:spPr>
          <a:xfrm>
            <a:off x="773028" y="4496845"/>
            <a:ext cx="1952625" cy="876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코드 입력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F1ED746-6FB2-6BDB-C5AE-D4A87E7D84C7}"/>
              </a:ext>
            </a:extLst>
          </p:cNvPr>
          <p:cNvCxnSpPr>
            <a:stCxn id="2" idx="2"/>
            <a:endCxn id="6" idx="0"/>
          </p:cNvCxnSpPr>
          <p:nvPr/>
        </p:nvCxnSpPr>
        <p:spPr>
          <a:xfrm flipH="1">
            <a:off x="3112567" y="1847500"/>
            <a:ext cx="1" cy="2687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7B6062C6-2F30-096E-9BF4-0C7EC9F85589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3112567" y="2992575"/>
            <a:ext cx="1387389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CDED2BE6-0BE1-32EC-CF47-2460D44D3C6E}"/>
              </a:ext>
            </a:extLst>
          </p:cNvPr>
          <p:cNvCxnSpPr>
            <a:stCxn id="6" idx="2"/>
            <a:endCxn id="12" idx="0"/>
          </p:cNvCxnSpPr>
          <p:nvPr/>
        </p:nvCxnSpPr>
        <p:spPr>
          <a:xfrm flipH="1">
            <a:off x="1749341" y="2992575"/>
            <a:ext cx="1363226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B30C6D4-E036-697C-24DD-82B573BE6189}"/>
              </a:ext>
            </a:extLst>
          </p:cNvPr>
          <p:cNvCxnSpPr>
            <a:stCxn id="15" idx="2"/>
            <a:endCxn id="11" idx="0"/>
          </p:cNvCxnSpPr>
          <p:nvPr/>
        </p:nvCxnSpPr>
        <p:spPr>
          <a:xfrm>
            <a:off x="4499956" y="4182860"/>
            <a:ext cx="0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083F767-1719-B191-D2C8-A929FFC09A85}"/>
              </a:ext>
            </a:extLst>
          </p:cNvPr>
          <p:cNvCxnSpPr>
            <a:stCxn id="12" idx="2"/>
            <a:endCxn id="17" idx="0"/>
          </p:cNvCxnSpPr>
          <p:nvPr/>
        </p:nvCxnSpPr>
        <p:spPr>
          <a:xfrm>
            <a:off x="1749341" y="4182860"/>
            <a:ext cx="0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841F6AC3-E842-4654-6F3A-6B2908732FEA}"/>
              </a:ext>
            </a:extLst>
          </p:cNvPr>
          <p:cNvCxnSpPr>
            <a:stCxn id="11" idx="2"/>
            <a:endCxn id="16" idx="0"/>
          </p:cNvCxnSpPr>
          <p:nvPr/>
        </p:nvCxnSpPr>
        <p:spPr>
          <a:xfrm flipH="1">
            <a:off x="4499955" y="5373145"/>
            <a:ext cx="1" cy="3139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EB7CFFB2-A809-44C9-4E1B-C3E2C9887C82}"/>
              </a:ext>
            </a:extLst>
          </p:cNvPr>
          <p:cNvCxnSpPr>
            <a:stCxn id="17" idx="2"/>
            <a:endCxn id="16" idx="1"/>
          </p:cNvCxnSpPr>
          <p:nvPr/>
        </p:nvCxnSpPr>
        <p:spPr>
          <a:xfrm rot="16200000" flipH="1">
            <a:off x="2260424" y="4862061"/>
            <a:ext cx="752135" cy="177430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BE7A90BD-231C-BDDB-E4FC-4E61C4A7D4D2}"/>
              </a:ext>
            </a:extLst>
          </p:cNvPr>
          <p:cNvCxnSpPr>
            <a:stCxn id="16" idx="3"/>
            <a:endCxn id="5" idx="1"/>
          </p:cNvCxnSpPr>
          <p:nvPr/>
        </p:nvCxnSpPr>
        <p:spPr>
          <a:xfrm flipV="1">
            <a:off x="5476267" y="1409350"/>
            <a:ext cx="1615207" cy="471593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0102566E-BDAD-BE3E-C70C-321EE18A2BD2}"/>
              </a:ext>
            </a:extLst>
          </p:cNvPr>
          <p:cNvCxnSpPr>
            <a:stCxn id="14" idx="2"/>
            <a:endCxn id="16" idx="2"/>
          </p:cNvCxnSpPr>
          <p:nvPr/>
        </p:nvCxnSpPr>
        <p:spPr>
          <a:xfrm rot="5400000">
            <a:off x="6027500" y="4523144"/>
            <a:ext cx="512742" cy="3567831"/>
          </a:xfrm>
          <a:prstGeom prst="bentConnector3">
            <a:avLst>
              <a:gd name="adj1" fmla="val 144584"/>
            </a:avLst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083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4621BB4-BA04-89BF-8625-5BB24C02B54B}"/>
              </a:ext>
            </a:extLst>
          </p:cNvPr>
          <p:cNvSpPr/>
          <p:nvPr/>
        </p:nvSpPr>
        <p:spPr>
          <a:xfrm>
            <a:off x="1091119" y="1405646"/>
            <a:ext cx="10009762" cy="4046707"/>
          </a:xfrm>
          <a:prstGeom prst="roundRect">
            <a:avLst/>
          </a:prstGeom>
          <a:solidFill>
            <a:srgbClr val="6666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792C3A-D2F6-74EB-0DE4-D0F44BCF80C9}"/>
              </a:ext>
            </a:extLst>
          </p:cNvPr>
          <p:cNvSpPr txBox="1"/>
          <p:nvPr/>
        </p:nvSpPr>
        <p:spPr>
          <a:xfrm>
            <a:off x="594709" y="427838"/>
            <a:ext cx="23092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2.</a:t>
            </a:r>
            <a:r>
              <a:rPr lang="ko-KR" altLang="en-US" sz="2000" b="1" dirty="0">
                <a:latin typeface="+mj-ea"/>
                <a:ea typeface="+mj-ea"/>
              </a:rPr>
              <a:t> 게임 조작</a:t>
            </a:r>
            <a:endParaRPr lang="en-US" altLang="ko-KR" sz="2000" b="1" dirty="0">
              <a:latin typeface="+mj-ea"/>
              <a:ea typeface="+mj-ea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1CB59B6-1ED9-F90D-3F76-14CCAF610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0362449"/>
              </p:ext>
            </p:extLst>
          </p:nvPr>
        </p:nvGraphicFramePr>
        <p:xfrm>
          <a:off x="1420090" y="1714500"/>
          <a:ext cx="9351820" cy="342899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37955">
                  <a:extLst>
                    <a:ext uri="{9D8B030D-6E8A-4147-A177-3AD203B41FA5}">
                      <a16:colId xmlns:a16="http://schemas.microsoft.com/office/drawing/2014/main" val="3808733748"/>
                    </a:ext>
                  </a:extLst>
                </a:gridCol>
                <a:gridCol w="2337955">
                  <a:extLst>
                    <a:ext uri="{9D8B030D-6E8A-4147-A177-3AD203B41FA5}">
                      <a16:colId xmlns:a16="http://schemas.microsoft.com/office/drawing/2014/main" val="2376361641"/>
                    </a:ext>
                  </a:extLst>
                </a:gridCol>
                <a:gridCol w="2337955">
                  <a:extLst>
                    <a:ext uri="{9D8B030D-6E8A-4147-A177-3AD203B41FA5}">
                      <a16:colId xmlns:a16="http://schemas.microsoft.com/office/drawing/2014/main" val="2712341487"/>
                    </a:ext>
                  </a:extLst>
                </a:gridCol>
                <a:gridCol w="2337955">
                  <a:extLst>
                    <a:ext uri="{9D8B030D-6E8A-4147-A177-3AD203B41FA5}">
                      <a16:colId xmlns:a16="http://schemas.microsoft.com/office/drawing/2014/main" val="3342127754"/>
                    </a:ext>
                  </a:extLst>
                </a:gridCol>
              </a:tblGrid>
              <a:tr h="48985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이동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상호작용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66396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W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전면 이동</a:t>
                      </a:r>
                    </a:p>
                  </a:txBody>
                  <a:tcPr anchor="ctr"/>
                </a:tc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E</a:t>
                      </a:r>
                      <a:endParaRPr lang="ko-KR" altLang="en-US" b="1" dirty="0"/>
                    </a:p>
                  </a:txBody>
                  <a:tcPr anchor="ctr"/>
                </a:tc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도어락</a:t>
                      </a:r>
                      <a:r>
                        <a:rPr lang="ko-KR" altLang="en-US" dirty="0"/>
                        <a:t> 상호작용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0702355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A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좌측 이동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634357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S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후방 이동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4782820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D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우측 이동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131939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Space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점프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724845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Shift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대쉬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9408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444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652BF5-ED8F-BF00-141D-0BF28DEFDE7D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3.</a:t>
            </a:r>
            <a:r>
              <a:rPr lang="ko-KR" altLang="en-US" sz="2000" b="1" dirty="0">
                <a:latin typeface="+mj-ea"/>
                <a:ea typeface="+mj-ea"/>
              </a:rPr>
              <a:t> </a:t>
            </a:r>
            <a:r>
              <a:rPr lang="ko-KR" altLang="en-US" sz="2000" dirty="0"/>
              <a:t>기술요소와 중점연구 분야</a:t>
            </a:r>
            <a:endParaRPr lang="en-US" altLang="ko-KR" sz="20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F4318CE-EBF2-E315-40F7-51EFB331AB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037602"/>
              </p:ext>
            </p:extLst>
          </p:nvPr>
        </p:nvGraphicFramePr>
        <p:xfrm>
          <a:off x="690385" y="1819042"/>
          <a:ext cx="10811230" cy="321991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15356">
                  <a:extLst>
                    <a:ext uri="{9D8B030D-6E8A-4147-A177-3AD203B41FA5}">
                      <a16:colId xmlns:a16="http://schemas.microsoft.com/office/drawing/2014/main" val="3229608787"/>
                    </a:ext>
                  </a:extLst>
                </a:gridCol>
                <a:gridCol w="9095874">
                  <a:extLst>
                    <a:ext uri="{9D8B030D-6E8A-4147-A177-3AD203B41FA5}">
                      <a16:colId xmlns:a16="http://schemas.microsoft.com/office/drawing/2014/main" val="100138599"/>
                    </a:ext>
                  </a:extLst>
                </a:gridCol>
              </a:tblGrid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기술적 요소 및 중점 연구 분야</a:t>
                      </a:r>
                      <a:endParaRPr lang="en-US" altLang="ko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3506437"/>
                  </a:ext>
                </a:extLst>
              </a:tr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손정원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빛줄기가 창문이나 구름 사이로 뻗어져 나오는 효과를 표현</a:t>
                      </a:r>
                      <a:endParaRPr lang="en-US" altLang="ko-KR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사실적인 음영 표현을 위한 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SSAO 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5073495"/>
                  </a:ext>
                </a:extLst>
              </a:tr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VIVOX</a:t>
                      </a:r>
                      <a:r>
                        <a:rPr lang="ko-KR" altLang="en-US" dirty="0"/>
                        <a:t>를 이용한 보이스 채팅 및 보이스 필터 구현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 err="1"/>
                        <a:t>인게임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컷신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7231046"/>
                  </a:ext>
                </a:extLst>
              </a:tr>
              <a:tr h="8049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디퍼드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렌더링과 호환성이 높은 </a:t>
                      </a:r>
                      <a:r>
                        <a:rPr lang="ko-KR" alt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안티앨리어싱을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위한 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SRAA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805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715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8013-E0A4-ABDE-D893-A4AC4C3BDACC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4. </a:t>
            </a:r>
            <a:r>
              <a:rPr lang="ko-KR" altLang="en-US" sz="2000" b="1" dirty="0">
                <a:latin typeface="+mj-ea"/>
                <a:ea typeface="+mj-ea"/>
              </a:rPr>
              <a:t>구성원 역할 분담</a:t>
            </a:r>
            <a:endParaRPr lang="en-US" altLang="ko-KR" sz="20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06340B1-A19B-FA90-E1F0-A1752C6FF0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623942"/>
              </p:ext>
            </p:extLst>
          </p:nvPr>
        </p:nvGraphicFramePr>
        <p:xfrm>
          <a:off x="982493" y="2373368"/>
          <a:ext cx="10311318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37106">
                  <a:extLst>
                    <a:ext uri="{9D8B030D-6E8A-4147-A177-3AD203B41FA5}">
                      <a16:colId xmlns:a16="http://schemas.microsoft.com/office/drawing/2014/main" val="1549087945"/>
                    </a:ext>
                  </a:extLst>
                </a:gridCol>
                <a:gridCol w="3437106">
                  <a:extLst>
                    <a:ext uri="{9D8B030D-6E8A-4147-A177-3AD203B41FA5}">
                      <a16:colId xmlns:a16="http://schemas.microsoft.com/office/drawing/2014/main" val="3410864426"/>
                    </a:ext>
                  </a:extLst>
                </a:gridCol>
                <a:gridCol w="3437106">
                  <a:extLst>
                    <a:ext uri="{9D8B030D-6E8A-4147-A177-3AD203B41FA5}">
                      <a16:colId xmlns:a16="http://schemas.microsoft.com/office/drawing/2014/main" val="20421057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손정원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이승학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이윤기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52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 프레임워크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 배치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961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렌더링 엔진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클라이언트 연결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컨텐츠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178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NPC AI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166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클라이언트상의 충돌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보이스 </a:t>
                      </a:r>
                      <a:r>
                        <a:rPr lang="ko-KR" altLang="en-US" dirty="0" err="1"/>
                        <a:t>챗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533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클라이언트 물리 및 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서버상의 충돌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8707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369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9FED65-EC18-1DC2-67D0-A7D5189DC760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5. </a:t>
            </a:r>
            <a:r>
              <a:rPr lang="ko-KR" altLang="en-US" sz="2000" b="1" dirty="0">
                <a:latin typeface="+mj-ea"/>
                <a:ea typeface="+mj-ea"/>
              </a:rPr>
              <a:t>개발 내용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클라이언트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4AEFFEE-721F-FA76-65DB-86ADA9228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912" y="0"/>
            <a:ext cx="5800205" cy="312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AC9D432-284A-F75C-514A-692755888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548" y="3429000"/>
            <a:ext cx="584844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6EBEC62-D1AE-5CCF-9E43-6645DB698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61" y="1869737"/>
            <a:ext cx="5146621" cy="311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522CB2-2411-2669-7BB9-A509E1902228}"/>
              </a:ext>
            </a:extLst>
          </p:cNvPr>
          <p:cNvSpPr txBox="1"/>
          <p:nvPr/>
        </p:nvSpPr>
        <p:spPr>
          <a:xfrm>
            <a:off x="1580228" y="5441004"/>
            <a:ext cx="2350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맵 모델링 및 배치</a:t>
            </a:r>
            <a:endParaRPr lang="en-US" altLang="ko-KR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5531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E3A771-90A9-3396-8366-DA8D766BC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70" y="998354"/>
            <a:ext cx="4109652" cy="2311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B2C22E-6949-E523-EFC1-BA731B2A2255}"/>
              </a:ext>
            </a:extLst>
          </p:cNvPr>
          <p:cNvSpPr txBox="1"/>
          <p:nvPr/>
        </p:nvSpPr>
        <p:spPr>
          <a:xfrm>
            <a:off x="594709" y="427838"/>
            <a:ext cx="345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5. </a:t>
            </a:r>
            <a:r>
              <a:rPr lang="ko-KR" altLang="en-US" sz="2000" b="1" dirty="0">
                <a:latin typeface="+mj-ea"/>
                <a:ea typeface="+mj-ea"/>
              </a:rPr>
              <a:t>개발 내용 </a:t>
            </a:r>
            <a:r>
              <a:rPr lang="en-US" altLang="ko-KR" sz="2000" b="1" dirty="0">
                <a:latin typeface="+mj-ea"/>
                <a:ea typeface="+mj-ea"/>
              </a:rPr>
              <a:t>- </a:t>
            </a:r>
            <a:r>
              <a:rPr lang="ko-KR" altLang="en-US" sz="2000" b="1" dirty="0">
                <a:latin typeface="+mj-ea"/>
                <a:ea typeface="+mj-ea"/>
              </a:rPr>
              <a:t>클라이언트</a:t>
            </a:r>
            <a:endParaRPr lang="en-US" altLang="ko-KR" sz="2000" b="1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601DCB-F2C7-9C4A-0EA6-DF86D3423C93}"/>
              </a:ext>
            </a:extLst>
          </p:cNvPr>
          <p:cNvSpPr txBox="1"/>
          <p:nvPr/>
        </p:nvSpPr>
        <p:spPr>
          <a:xfrm>
            <a:off x="2179318" y="3426404"/>
            <a:ext cx="1867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>
                <a:latin typeface="+mj-ea"/>
                <a:ea typeface="+mj-ea"/>
              </a:rPr>
              <a:t>디퍼드</a:t>
            </a:r>
            <a:r>
              <a:rPr lang="ko-KR" altLang="en-US" sz="2000" b="1" dirty="0">
                <a:latin typeface="+mj-ea"/>
                <a:ea typeface="+mj-ea"/>
              </a:rPr>
              <a:t> 렌더링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EA082C7-EA1E-42F2-C3E3-2E5E2D21F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1866" y="3901994"/>
            <a:ext cx="3947015" cy="231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007F3D-8B8D-AA48-8C36-3D0991D29487}"/>
              </a:ext>
            </a:extLst>
          </p:cNvPr>
          <p:cNvSpPr txBox="1"/>
          <p:nvPr/>
        </p:nvSpPr>
        <p:spPr>
          <a:xfrm>
            <a:off x="8119337" y="6330269"/>
            <a:ext cx="19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+mj-ea"/>
                <a:ea typeface="+mj-ea"/>
              </a:rPr>
              <a:t>조명 및 그림자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787AFEA-24BF-3385-A66A-90E02466C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801" y="4060323"/>
            <a:ext cx="3847390" cy="215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FD7FE1-0009-AAD6-F0CA-A45BCF3C9882}"/>
              </a:ext>
            </a:extLst>
          </p:cNvPr>
          <p:cNvSpPr txBox="1"/>
          <p:nvPr/>
        </p:nvSpPr>
        <p:spPr>
          <a:xfrm>
            <a:off x="2000317" y="6330269"/>
            <a:ext cx="19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+mj-ea"/>
                <a:ea typeface="+mj-ea"/>
              </a:rPr>
              <a:t>애니메이션</a:t>
            </a:r>
            <a:endParaRPr lang="en-US" altLang="ko-KR" sz="2000" b="1" dirty="0">
              <a:latin typeface="+mj-ea"/>
              <a:ea typeface="+mj-ea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192CD251-2A3B-575B-8D79-ECC95F4A6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1680" y="134256"/>
            <a:ext cx="3847390" cy="332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128B78-7447-456E-F1AA-43378DCD8D55}"/>
              </a:ext>
            </a:extLst>
          </p:cNvPr>
          <p:cNvSpPr txBox="1"/>
          <p:nvPr/>
        </p:nvSpPr>
        <p:spPr>
          <a:xfrm>
            <a:off x="7337330" y="3480845"/>
            <a:ext cx="3316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latin typeface="+mj-ea"/>
                <a:ea typeface="+mj-ea"/>
              </a:rPr>
              <a:t>ECS </a:t>
            </a:r>
            <a:r>
              <a:rPr lang="ko-KR" altLang="en-US" sz="2000" b="1" dirty="0">
                <a:latin typeface="+mj-ea"/>
                <a:ea typeface="+mj-ea"/>
              </a:rPr>
              <a:t>기반 프레임워크</a:t>
            </a:r>
            <a:endParaRPr lang="en-US" altLang="ko-KR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31051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1527</TotalTime>
  <Words>385</Words>
  <Application>Microsoft Office PowerPoint</Application>
  <PresentationFormat>와이드스크린</PresentationFormat>
  <Paragraphs>170</Paragraphs>
  <Slides>13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맑은 고딕</vt:lpstr>
      <vt:lpstr>Aptos</vt:lpstr>
      <vt:lpstr>Aptos Display</vt:lpstr>
      <vt:lpstr>Arial</vt:lpstr>
      <vt:lpstr>Wingdings 2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승학 이</dc:creator>
  <cp:lastModifiedBy>이승학(2018182026)</cp:lastModifiedBy>
  <cp:revision>108</cp:revision>
  <dcterms:created xsi:type="dcterms:W3CDTF">2023-12-08T02:51:31Z</dcterms:created>
  <dcterms:modified xsi:type="dcterms:W3CDTF">2024-05-08T00:13:26Z</dcterms:modified>
</cp:coreProperties>
</file>

<file path=docProps/thumbnail.jpeg>
</file>